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6"/>
  </p:notesMasterIdLst>
  <p:sldIdLst>
    <p:sldId id="270" r:id="rId2"/>
    <p:sldId id="380" r:id="rId3"/>
    <p:sldId id="288" r:id="rId4"/>
    <p:sldId id="269" r:id="rId5"/>
    <p:sldId id="302" r:id="rId6"/>
    <p:sldId id="284" r:id="rId7"/>
    <p:sldId id="386" r:id="rId8"/>
    <p:sldId id="282" r:id="rId9"/>
    <p:sldId id="374" r:id="rId10"/>
    <p:sldId id="320" r:id="rId11"/>
    <p:sldId id="370" r:id="rId12"/>
    <p:sldId id="368" r:id="rId13"/>
    <p:sldId id="389" r:id="rId14"/>
    <p:sldId id="388" r:id="rId15"/>
  </p:sldIdLst>
  <p:sldSz cx="9144000" cy="7315200"/>
  <p:notesSz cx="7010400" cy="9296400"/>
  <p:defaultTextStyle>
    <a:defPPr>
      <a:defRPr lang="en-US"/>
    </a:defPPr>
    <a:lvl1pPr marL="0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9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63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7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72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26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81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34" algn="l" defTabSz="91430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9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isha Balasaria" initials="A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CA3E"/>
    <a:srgbClr val="C4D600"/>
    <a:srgbClr val="1B4EA0"/>
    <a:srgbClr val="235BA8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74" autoAdjust="0"/>
    <p:restoredTop sz="95735" autoAdjust="0"/>
  </p:normalViewPr>
  <p:slideViewPr>
    <p:cSldViewPr>
      <p:cViewPr>
        <p:scale>
          <a:sx n="89" d="100"/>
          <a:sy n="89" d="100"/>
        </p:scale>
        <p:origin x="-2664" y="-680"/>
      </p:cViewPr>
      <p:guideLst>
        <p:guide orient="horz" pos="389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8420B59-DA79-1E4A-9F22-46B984B9DA6B}" type="datetimeFigureOut">
              <a:rPr lang="en-US" smtClean="0"/>
              <a:pPr/>
              <a:t>1/22/21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25563" y="696913"/>
            <a:ext cx="435927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716E421-F924-A847-8B8B-EB9AAC27796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18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4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9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63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7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72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6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81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34" algn="l" defTabSz="4571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25563" y="696913"/>
            <a:ext cx="435927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6E421-F924-A847-8B8B-EB9AAC27796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416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25563" y="696913"/>
            <a:ext cx="4359275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6E421-F924-A847-8B8B-EB9AAC27796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92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changed it from ; to : in certifications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16E421-F924-A847-8B8B-EB9AAC27796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36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72455"/>
            <a:ext cx="777240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45280"/>
            <a:ext cx="640080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72B-5231-4A74-BAB5-50739353E6E5}" type="datetimeFigureOut">
              <a:rPr lang="en-US" smtClean="0"/>
              <a:pPr/>
              <a:t>1/22/21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EC7A-491D-4A28-B7A6-E09E842DE4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72B-5231-4A74-BAB5-50739353E6E5}" type="datetimeFigureOut">
              <a:rPr lang="en-US" smtClean="0"/>
              <a:pPr/>
              <a:t>1/22/21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EC7A-491D-4A28-B7A6-E09E842DE4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949"/>
            <a:ext cx="2057400" cy="62416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949"/>
            <a:ext cx="6019800" cy="62416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72B-5231-4A74-BAB5-50739353E6E5}" type="datetimeFigureOut">
              <a:rPr lang="en-US" smtClean="0"/>
              <a:pPr/>
              <a:t>1/22/21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EC7A-491D-4A28-B7A6-E09E842DE4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72B-5231-4A74-BAB5-50739353E6E5}" type="datetimeFigureOut">
              <a:rPr lang="en-US" smtClean="0"/>
              <a:pPr/>
              <a:t>1/22/21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EC7A-491D-4A28-B7A6-E09E842DE4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700694"/>
            <a:ext cx="7772400" cy="1452880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100496"/>
            <a:ext cx="7772400" cy="16001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72B-5231-4A74-BAB5-50739353E6E5}" type="datetimeFigureOut">
              <a:rPr lang="en-US" smtClean="0"/>
              <a:pPr/>
              <a:t>1/22/21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EC7A-491D-4A28-B7A6-E09E842DE4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06880"/>
            <a:ext cx="4038600" cy="48276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06880"/>
            <a:ext cx="4038600" cy="48276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72B-5231-4A74-BAB5-50739353E6E5}" type="datetimeFigureOut">
              <a:rPr lang="en-US" smtClean="0"/>
              <a:pPr/>
              <a:t>1/22/21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EC7A-491D-4A28-B7A6-E09E842DE4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37455"/>
            <a:ext cx="4040188" cy="6824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1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19868"/>
            <a:ext cx="4040188" cy="42147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637455"/>
            <a:ext cx="4041776" cy="68241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2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1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319868"/>
            <a:ext cx="4041776" cy="42147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72B-5231-4A74-BAB5-50739353E6E5}" type="datetimeFigureOut">
              <a:rPr lang="en-US" smtClean="0"/>
              <a:pPr/>
              <a:t>1/22/21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EC7A-491D-4A28-B7A6-E09E842DE4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72B-5231-4A74-BAB5-50739353E6E5}" type="datetimeFigureOut">
              <a:rPr lang="en-US" smtClean="0"/>
              <a:pPr/>
              <a:t>1/22/21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EC7A-491D-4A28-B7A6-E09E842DE4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72B-5231-4A74-BAB5-50739353E6E5}" type="datetimeFigureOut">
              <a:rPr lang="en-US" smtClean="0"/>
              <a:pPr/>
              <a:t>1/22/21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EC7A-491D-4A28-B7A6-E09E842DE4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91253"/>
            <a:ext cx="3008313" cy="12395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91255"/>
            <a:ext cx="5111750" cy="62433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30775"/>
            <a:ext cx="3008313" cy="5003801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2" indent="0">
              <a:buNone/>
              <a:defRPr sz="900"/>
            </a:lvl6pPr>
            <a:lvl7pPr marL="2742926" indent="0">
              <a:buNone/>
              <a:defRPr sz="900"/>
            </a:lvl7pPr>
            <a:lvl8pPr marL="3200081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72B-5231-4A74-BAB5-50739353E6E5}" type="datetimeFigureOut">
              <a:rPr lang="en-US" smtClean="0"/>
              <a:pPr/>
              <a:t>1/22/21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EC7A-491D-4A28-B7A6-E09E842DE4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120640"/>
            <a:ext cx="5486400" cy="60452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53627"/>
            <a:ext cx="5486400" cy="438912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2" indent="0">
              <a:buNone/>
              <a:defRPr sz="2000"/>
            </a:lvl6pPr>
            <a:lvl7pPr marL="2742926" indent="0">
              <a:buNone/>
              <a:defRPr sz="2000"/>
            </a:lvl7pPr>
            <a:lvl8pPr marL="3200081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725161"/>
            <a:ext cx="5486400" cy="858519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2" indent="0">
              <a:buNone/>
              <a:defRPr sz="900"/>
            </a:lvl6pPr>
            <a:lvl7pPr marL="2742926" indent="0">
              <a:buNone/>
              <a:defRPr sz="900"/>
            </a:lvl7pPr>
            <a:lvl8pPr marL="3200081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172B-5231-4A74-BAB5-50739353E6E5}" type="datetimeFigureOut">
              <a:rPr lang="en-US" smtClean="0"/>
              <a:pPr/>
              <a:t>1/22/21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49EC7A-491D-4A28-B7A6-E09E842DE4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92947"/>
            <a:ext cx="8229600" cy="1219200"/>
          </a:xfrm>
          <a:prstGeom prst="rect">
            <a:avLst/>
          </a:prstGeom>
        </p:spPr>
        <p:txBody>
          <a:bodyPr vert="horz" lIns="91431" tIns="45716" rIns="91431" bIns="45716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06880"/>
            <a:ext cx="8229600" cy="4827694"/>
          </a:xfrm>
          <a:prstGeom prst="rect">
            <a:avLst/>
          </a:prstGeom>
        </p:spPr>
        <p:txBody>
          <a:bodyPr vert="horz" lIns="91431" tIns="45716" rIns="91431" bIns="45716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780108"/>
            <a:ext cx="2133600" cy="389467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9F172B-5231-4A74-BAB5-50739353E6E5}" type="datetimeFigureOut">
              <a:rPr lang="en-US" smtClean="0"/>
              <a:pPr/>
              <a:t>1/22/21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780108"/>
            <a:ext cx="2895600" cy="389467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780108"/>
            <a:ext cx="2133600" cy="389467"/>
          </a:xfrm>
          <a:prstGeom prst="rect">
            <a:avLst/>
          </a:prstGeom>
        </p:spPr>
        <p:txBody>
          <a:bodyPr vert="horz" lIns="91431" tIns="45716" rIns="91431" bIns="45716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9EC7A-491D-4A28-B7A6-E09E842DE47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0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6" indent="-342866" algn="l" defTabSz="914309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6" indent="-285722" algn="l" defTabSz="914309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5" indent="-228578" algn="l" defTabSz="91430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8" algn="l" defTabSz="914309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8" algn="l" defTabSz="914309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8" indent="-228578" algn="l" defTabSz="9143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8" algn="l" defTabSz="9143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8" algn="l" defTabSz="9143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2" indent="-228578" algn="l" defTabSz="9143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2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eg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eg"/><Relationship Id="rId3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e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56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5600" b="1" dirty="0">
                <a:solidFill>
                  <a:srgbClr val="97CA3E"/>
                </a:solidFill>
                <a:latin typeface="Gotham Book" panose="02000603040000020004" pitchFamily="2" charset="0"/>
              </a:rPr>
              <a:t>VESA PONKKA</a:t>
            </a:r>
            <a:r>
              <a:rPr lang="en-US" sz="5000" b="1" dirty="0">
                <a:solidFill>
                  <a:srgbClr val="97CA3E"/>
                </a:solidFill>
                <a:latin typeface="Gotham Book" panose="02000603040000020004" pitchFamily="2" charset="0"/>
              </a:rPr>
              <a:t/>
            </a:r>
            <a:br>
              <a:rPr lang="en-US" sz="5000" b="1" dirty="0">
                <a:solidFill>
                  <a:srgbClr val="97CA3E"/>
                </a:solidFill>
                <a:latin typeface="Gotham Book" panose="02000603040000020004" pitchFamily="2" charset="0"/>
              </a:rPr>
            </a:br>
            <a:r>
              <a:rPr lang="en-US" sz="2800" b="1" dirty="0">
                <a:solidFill>
                  <a:srgbClr val="97CA3E"/>
                </a:solidFill>
                <a:latin typeface="Gotham Book" panose="02000603040000020004" pitchFamily="2" charset="0"/>
              </a:rPr>
              <a:t>President and Senior Director of Tennis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81280"/>
            <a:ext cx="8001000" cy="71526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28600" y="4795839"/>
            <a:ext cx="8652666" cy="175944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Joined JTCC in 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1999</a:t>
            </a:r>
            <a:endParaRPr lang="en-US" sz="1500" b="1" dirty="0">
              <a:solidFill>
                <a:srgbClr val="97CA3E"/>
              </a:solidFill>
              <a:latin typeface="Gotham Book" panose="02000603040000020004" pitchFamily="2" charset="0"/>
              <a:cs typeface="Garamond"/>
            </a:endParaRP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Was a founding member of JTCC and has been a major driving force in establishing JTCC among the best training centers in the world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.</a:t>
            </a: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Has trained top junior players for national, NCAA, ITF and professional competition</a:t>
            </a:r>
            <a:endParaRPr lang="en-US" sz="1500" b="1" dirty="0">
              <a:solidFill>
                <a:srgbClr val="97CA3E"/>
              </a:solidFill>
              <a:latin typeface="Gotham Book" panose="02000603040000020004" pitchFamily="2" charset="0"/>
              <a:cs typeface="Garamond"/>
            </a:endParaRP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Certifications: PTR, USPTA, and USTA High 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Performance</a:t>
            </a:r>
            <a:endParaRPr lang="en-US" sz="1500" b="1" dirty="0">
              <a:solidFill>
                <a:srgbClr val="97CA3E"/>
              </a:solidFill>
              <a:latin typeface="Gotham Book" panose="02000603040000020004" pitchFamily="2" charset="0"/>
              <a:cs typeface="Garamond"/>
            </a:endParaRP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Coaching Philosophy:  In the Finnish language, we have a special word SISU; unyielding courage, stamina, and fortitude. Real Champions in Life have SISU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.</a:t>
            </a:r>
            <a:endParaRPr lang="en-US" sz="1500" b="1" dirty="0">
              <a:solidFill>
                <a:srgbClr val="97CA3E"/>
              </a:solidFill>
              <a:latin typeface="Gotham Book" panose="02000603040000020004" pitchFamily="2" charset="0"/>
              <a:cs typeface="Garamond"/>
            </a:endParaRPr>
          </a:p>
        </p:txBody>
      </p:sp>
      <p:pic>
        <p:nvPicPr>
          <p:cNvPr id="19458" name="Picture 2" descr="Z:\Marketing\Website\Staff\Staff Headshots\PORTRAITS.JTCC\Vesa Ponkk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281" y="1447800"/>
            <a:ext cx="5046948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275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600" b="1" dirty="0">
                <a:solidFill>
                  <a:srgbClr val="97CA3E"/>
                </a:solidFill>
                <a:latin typeface="Gotham Book" panose="02000603040000020004" pitchFamily="2" charset="0"/>
              </a:rPr>
              <a:t>JAMES CARR</a:t>
            </a:r>
            <a:br>
              <a:rPr lang="en-US" sz="5600" b="1" dirty="0">
                <a:solidFill>
                  <a:srgbClr val="97CA3E"/>
                </a:solidFill>
                <a:latin typeface="Gotham Book" panose="02000603040000020004" pitchFamily="2" charset="0"/>
              </a:rPr>
            </a:br>
            <a:r>
              <a:rPr lang="en-US" sz="2800" b="1" dirty="0">
                <a:solidFill>
                  <a:srgbClr val="97CA3E"/>
                </a:solidFill>
                <a:latin typeface="Gotham Book" panose="02000603040000020004" pitchFamily="2" charset="0"/>
              </a:rPr>
              <a:t>Director of Future Champions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4906025"/>
            <a:ext cx="8839200" cy="19812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50"/>
              </a:spcAft>
            </a:pPr>
            <a:r>
              <a:rPr lang="en-US" sz="1500" b="1" dirty="0">
                <a:solidFill>
                  <a:srgbClr val="97CA3E"/>
                </a:solidFill>
                <a:latin typeface="Gotham Book"/>
              </a:rPr>
              <a:t>Joined JTCC in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2015</a:t>
            </a:r>
          </a:p>
          <a:p>
            <a:pPr>
              <a:spcBef>
                <a:spcPts val="0"/>
              </a:spcBef>
              <a:spcAft>
                <a:spcPts val="50"/>
              </a:spcAft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Has </a:t>
            </a:r>
            <a:r>
              <a:rPr lang="en-US" sz="1500" b="1" dirty="0">
                <a:solidFill>
                  <a:srgbClr val="97CA3E"/>
                </a:solidFill>
                <a:latin typeface="Gotham Book"/>
              </a:rPr>
              <a:t>held several positions at JTCC including part-time coach and hitter, junior coach, and Co-Director of Future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Champions</a:t>
            </a:r>
          </a:p>
          <a:p>
            <a:pPr>
              <a:spcBef>
                <a:spcPts val="0"/>
              </a:spcBef>
              <a:spcAft>
                <a:spcPts val="50"/>
              </a:spcAft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Played collegiate tennis for the College of Coastal Georgia</a:t>
            </a:r>
            <a:endParaRPr lang="en-US" sz="1500" b="1" dirty="0">
              <a:solidFill>
                <a:srgbClr val="97CA3E"/>
              </a:solidFill>
              <a:latin typeface="Gotham Book"/>
            </a:endParaRPr>
          </a:p>
          <a:p>
            <a:pPr>
              <a:spcBef>
                <a:spcPts val="0"/>
              </a:spcBef>
              <a:spcAft>
                <a:spcPts val="50"/>
              </a:spcAft>
            </a:pPr>
            <a:r>
              <a:rPr lang="en-US" sz="1500" b="1" dirty="0">
                <a:solidFill>
                  <a:srgbClr val="97CA3E"/>
                </a:solidFill>
                <a:latin typeface="Gotham Book"/>
              </a:rPr>
              <a:t>Certifications: USTA &amp; USPTA High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Performance</a:t>
            </a:r>
            <a:endParaRPr lang="en-US" sz="1500" b="1" dirty="0">
              <a:solidFill>
                <a:srgbClr val="97CA3E"/>
              </a:solidFill>
              <a:latin typeface="Gotham Book"/>
            </a:endParaRPr>
          </a:p>
          <a:p>
            <a:pPr>
              <a:spcBef>
                <a:spcPts val="0"/>
              </a:spcBef>
              <a:spcAft>
                <a:spcPts val="50"/>
              </a:spcAft>
            </a:pPr>
            <a:r>
              <a:rPr lang="en-US" sz="1500" b="1" dirty="0">
                <a:solidFill>
                  <a:srgbClr val="97CA3E"/>
                </a:solidFill>
                <a:latin typeface="Gotham Book"/>
              </a:rPr>
              <a:t>Coaching Philosophy: Develop juniors to realize their potential as a player and person through commitment and hard work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.</a:t>
            </a:r>
            <a:endParaRPr lang="en-US" sz="1500" b="1" dirty="0">
              <a:solidFill>
                <a:srgbClr val="97CA3E"/>
              </a:solidFill>
              <a:latin typeface="Gotham Book"/>
            </a:endParaRPr>
          </a:p>
        </p:txBody>
      </p:sp>
      <p:pic>
        <p:nvPicPr>
          <p:cNvPr id="8" name="Picture 2" descr="Z:\Marketing\Website\Staff\Staff Headshots\PORTRAITS.JTCC\James Car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524000"/>
            <a:ext cx="5047259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0561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56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5600" b="1" dirty="0">
                <a:solidFill>
                  <a:srgbClr val="97CA3E"/>
                </a:solidFill>
                <a:latin typeface="Gotham Book" panose="02000603040000020004" pitchFamily="2" charset="0"/>
              </a:rPr>
              <a:t>JONATHAN HILL</a:t>
            </a:r>
            <a:r>
              <a:rPr lang="en-US" sz="5000" b="1" dirty="0">
                <a:solidFill>
                  <a:srgbClr val="C4D600"/>
                </a:solidFill>
                <a:latin typeface="Gotham Book" panose="02000603040000020004" pitchFamily="2" charset="0"/>
              </a:rPr>
              <a:t/>
            </a:r>
            <a:br>
              <a:rPr lang="en-US" sz="5000" b="1" dirty="0">
                <a:solidFill>
                  <a:srgbClr val="C4D600"/>
                </a:solidFill>
                <a:latin typeface="Gotham Book" panose="02000603040000020004" pitchFamily="2" charset="0"/>
              </a:rPr>
            </a:br>
            <a:r>
              <a:rPr lang="en-US" sz="2800" b="1" dirty="0">
                <a:solidFill>
                  <a:srgbClr val="97CA3E"/>
                </a:solidFill>
                <a:latin typeface="Gotham Book" panose="02000603040000020004" pitchFamily="2" charset="0"/>
              </a:rPr>
              <a:t>Director of Athlete Development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81280"/>
            <a:ext cx="8001000" cy="71526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4868194"/>
            <a:ext cx="8820150" cy="151579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  <a:cs typeface="Garamond"/>
              </a:rPr>
              <a:t>Joined JTCC in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  <a:cs typeface="Garamond"/>
              </a:rPr>
              <a:t>2012</a:t>
            </a:r>
            <a:endParaRPr lang="en-US" sz="1500" b="1" dirty="0">
              <a:solidFill>
                <a:srgbClr val="97CA3E"/>
              </a:solidFill>
              <a:latin typeface="Gotham Book"/>
              <a:cs typeface="Garamond"/>
            </a:endParaRP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</a:rPr>
              <a:t>Assists with the implementation of strength &amp; conditioning programs to improve the overall fitness development for all JTCC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players</a:t>
            </a:r>
            <a:endParaRPr lang="en-US" sz="1500" b="1" dirty="0">
              <a:solidFill>
                <a:srgbClr val="97CA3E"/>
              </a:solidFill>
              <a:latin typeface="Gotham Book"/>
            </a:endParaRP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Graduated from the University of Maryland</a:t>
            </a:r>
            <a:endParaRPr lang="en-US" sz="1500" b="1" dirty="0">
              <a:solidFill>
                <a:srgbClr val="97CA3E"/>
              </a:solidFill>
              <a:latin typeface="Gotham Book"/>
            </a:endParaRP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  <a:cs typeface="Garamond"/>
              </a:rPr>
              <a:t>Coaching Philosophy: </a:t>
            </a:r>
            <a:r>
              <a:rPr lang="en-US" sz="1500" b="1" dirty="0">
                <a:solidFill>
                  <a:srgbClr val="97CA3E"/>
                </a:solidFill>
                <a:latin typeface="Gotham Book"/>
              </a:rPr>
              <a:t>An athlete is only as good as the consistent effort they put into their training</a:t>
            </a:r>
            <a:endParaRPr lang="en-US" sz="1500" b="1" dirty="0">
              <a:solidFill>
                <a:srgbClr val="97CA3E"/>
              </a:solidFill>
              <a:latin typeface="Gotham Book"/>
              <a:cs typeface="Garamond"/>
            </a:endParaRPr>
          </a:p>
        </p:txBody>
      </p:sp>
      <p:pic>
        <p:nvPicPr>
          <p:cNvPr id="9" name="Picture 2" descr="Z:\Marketing\Website\Staff\Staff Headshots\PORTRAITS.JTCC\Jon Hi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375" y="1485256"/>
            <a:ext cx="5047240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216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56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5600" b="1" dirty="0">
                <a:solidFill>
                  <a:srgbClr val="97CA3E"/>
                </a:solidFill>
                <a:latin typeface="Gotham Book" panose="02000603040000020004" pitchFamily="2" charset="0"/>
              </a:rPr>
              <a:t>PAULA COYOS</a:t>
            </a:r>
            <a:r>
              <a:rPr lang="en-US" sz="5600" b="1" dirty="0">
                <a:solidFill>
                  <a:srgbClr val="C4D600"/>
                </a:solidFill>
                <a:latin typeface="Gotham Book" panose="02000603040000020004" pitchFamily="2" charset="0"/>
              </a:rPr>
              <a:t/>
            </a:r>
            <a:br>
              <a:rPr lang="en-US" sz="5600" b="1" dirty="0">
                <a:solidFill>
                  <a:srgbClr val="C4D600"/>
                </a:solidFill>
                <a:latin typeface="Gotham Book" panose="02000603040000020004" pitchFamily="2" charset="0"/>
              </a:rPr>
            </a:br>
            <a:r>
              <a:rPr lang="en-US" sz="2800" b="1" dirty="0">
                <a:solidFill>
                  <a:srgbClr val="97CA3E"/>
                </a:solidFill>
                <a:latin typeface="Gotham Book" panose="02000603040000020004" pitchFamily="2" charset="0"/>
              </a:rPr>
              <a:t> Staff Professional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81280"/>
            <a:ext cx="8001000" cy="71526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800" y="4812791"/>
            <a:ext cx="8534400" cy="199028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285722" indent="-285722">
              <a:spcAft>
                <a:spcPts val="60"/>
              </a:spcAft>
              <a:buFont typeface="Arial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Joined JTCC in 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2018</a:t>
            </a:r>
          </a:p>
          <a:p>
            <a:pPr marL="285750" indent="-285750">
              <a:spcAft>
                <a:spcPts val="6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Works with players in the high performance programs</a:t>
            </a:r>
          </a:p>
          <a:p>
            <a:pPr marL="285750" indent="-285750">
              <a:spcAft>
                <a:spcPts val="6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Serves as the FILA representative for JTCC</a:t>
            </a:r>
          </a:p>
          <a:p>
            <a:pPr marL="285750" indent="-285750">
              <a:spcAft>
                <a:spcPts val="6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Played collegiate tennis at Seward County College and the University of West Florida</a:t>
            </a:r>
            <a:endParaRPr lang="en-US" sz="1500" b="1" dirty="0">
              <a:solidFill>
                <a:srgbClr val="97CA3E"/>
              </a:solidFill>
              <a:latin typeface="Gotham Book" panose="02000603040000020004" pitchFamily="2" charset="0"/>
              <a:cs typeface="Garamond"/>
            </a:endParaRPr>
          </a:p>
          <a:p>
            <a:pPr marL="285722" indent="-285722">
              <a:spcAft>
                <a:spcPts val="60"/>
              </a:spcAft>
              <a:buFont typeface="Arial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Coaching philosophy: It is important that students come to practice everyday with a good attitude and mindset, trying to be the best individual and player they can be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.</a:t>
            </a:r>
            <a:endParaRPr lang="en-US" sz="1500" b="1" dirty="0">
              <a:solidFill>
                <a:srgbClr val="97CA3E"/>
              </a:solidFill>
              <a:latin typeface="Gotham Book" panose="02000603040000020004" pitchFamily="2" charset="0"/>
              <a:cs typeface="Garamond"/>
            </a:endParaRPr>
          </a:p>
        </p:txBody>
      </p:sp>
      <p:pic>
        <p:nvPicPr>
          <p:cNvPr id="8" name="Picture 2" descr="Z:\Marketing\Website\Staff\Staff Headshots\PORTRAITS.JTCC\Paula Coyo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860" y="1447799"/>
            <a:ext cx="5048617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749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56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56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FELIPE FRATTINI</a:t>
            </a:r>
            <a:br>
              <a:rPr lang="en-US" sz="56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</a:br>
            <a:r>
              <a:rPr lang="en-US" sz="28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Staff Professional</a:t>
            </a:r>
            <a:endParaRPr lang="en-US" sz="2800" b="1" dirty="0">
              <a:solidFill>
                <a:srgbClr val="97CA3E"/>
              </a:solidFill>
              <a:latin typeface="Gotham Book" panose="02000603040000020004" pitchFamily="2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81280"/>
            <a:ext cx="8001000" cy="71526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" y="4804362"/>
            <a:ext cx="8610600" cy="175431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285722" indent="-285722">
              <a:spcAft>
                <a:spcPts val="6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</a:rPr>
              <a:t>Joined JTCC 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in 2021</a:t>
            </a:r>
          </a:p>
          <a:p>
            <a:pPr marL="285722" indent="-285722">
              <a:spcAft>
                <a:spcPts val="6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Mentors </a:t>
            </a:r>
            <a:r>
              <a:rPr lang="en-US" sz="1500" b="1" dirty="0">
                <a:solidFill>
                  <a:srgbClr val="97CA3E"/>
                </a:solidFill>
                <a:latin typeface="Gotham Book"/>
              </a:rPr>
              <a:t>high performance players and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is a </a:t>
            </a:r>
            <a:r>
              <a:rPr lang="en-US" sz="1500" b="1" dirty="0">
                <a:solidFill>
                  <a:srgbClr val="97CA3E"/>
                </a:solidFill>
                <a:latin typeface="Gotham Book"/>
              </a:rPr>
              <a:t>hitting partner for professional players such as Denis </a:t>
            </a:r>
            <a:r>
              <a:rPr lang="en-US" sz="1500" b="1" dirty="0" err="1">
                <a:solidFill>
                  <a:srgbClr val="97CA3E"/>
                </a:solidFill>
                <a:latin typeface="Gotham Book"/>
              </a:rPr>
              <a:t>Kudla</a:t>
            </a:r>
            <a:r>
              <a:rPr lang="en-US" sz="1500" b="1" dirty="0">
                <a:solidFill>
                  <a:srgbClr val="97CA3E"/>
                </a:solidFill>
                <a:latin typeface="Gotham Book"/>
              </a:rPr>
              <a:t> and Robin Montgomery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.</a:t>
            </a:r>
            <a:endParaRPr lang="en-US" sz="1500" b="1" dirty="0">
              <a:solidFill>
                <a:srgbClr val="97CA3E"/>
              </a:solidFill>
              <a:latin typeface="Gotham Book"/>
            </a:endParaRPr>
          </a:p>
          <a:p>
            <a:pPr marL="285722" indent="-285722">
              <a:spcAft>
                <a:spcPts val="6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</a:rPr>
              <a:t>Certifications: PTR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and ITPA-CTPS</a:t>
            </a:r>
          </a:p>
          <a:p>
            <a:pPr marL="285722" indent="-285722">
              <a:spcAft>
                <a:spcPts val="6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Coaching Philosophy: It is a privilege to be a mentor and be able to provide </a:t>
            </a:r>
            <a:r>
              <a:rPr lang="en-US" sz="1500" b="1" dirty="0">
                <a:solidFill>
                  <a:srgbClr val="97CA3E"/>
                </a:solidFill>
                <a:latin typeface="Gotham Book"/>
              </a:rPr>
              <a:t>life skills and lessons through a sport that I’m passionate about. Before they become good players, it’s important they are great human beings. </a:t>
            </a:r>
          </a:p>
        </p:txBody>
      </p:sp>
      <p:pic>
        <p:nvPicPr>
          <p:cNvPr id="4098" name="Picture 2" descr="Z:\Marketing\Photos\JTCC.Bonfigli.01.12.2021\FF4A86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582" y="1376082"/>
            <a:ext cx="5047488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062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56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56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MATTHEW MENDEZ</a:t>
            </a:r>
            <a:r>
              <a:rPr lang="en-US" sz="5600" b="1" dirty="0">
                <a:solidFill>
                  <a:srgbClr val="C4D600"/>
                </a:solidFill>
                <a:latin typeface="Gotham Book" panose="02000603040000020004" pitchFamily="2" charset="0"/>
              </a:rPr>
              <a:t/>
            </a:r>
            <a:br>
              <a:rPr lang="en-US" sz="5600" b="1" dirty="0">
                <a:solidFill>
                  <a:srgbClr val="C4D600"/>
                </a:solidFill>
                <a:latin typeface="Gotham Book" panose="02000603040000020004" pitchFamily="2" charset="0"/>
              </a:rPr>
            </a:br>
            <a:r>
              <a:rPr lang="en-US" sz="2800" b="1" dirty="0">
                <a:solidFill>
                  <a:srgbClr val="97CA3E"/>
                </a:solidFill>
                <a:latin typeface="Gotham Book" panose="02000603040000020004" pitchFamily="2" charset="0"/>
              </a:rPr>
              <a:t> Staff Professional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81280"/>
            <a:ext cx="8001000" cy="71526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599" y="4721352"/>
            <a:ext cx="8652669" cy="1361903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600" b="1" dirty="0">
                <a:solidFill>
                  <a:srgbClr val="97CA3E"/>
                </a:solidFill>
                <a:latin typeface="Gotham Book" panose="02000603040000020004" pitchFamily="2" charset="0"/>
              </a:rPr>
              <a:t>Joined JTCC in </a:t>
            </a:r>
            <a:r>
              <a:rPr lang="en-US" sz="16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2020</a:t>
            </a: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6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Teaches juniors what it takes to play at a top college or on the ITF Pro Circuit</a:t>
            </a: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6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Played collegiate tennis for Ohio State University</a:t>
            </a:r>
            <a:endParaRPr lang="en-US" sz="1600" b="1" dirty="0">
              <a:solidFill>
                <a:srgbClr val="97CA3E"/>
              </a:solidFill>
              <a:latin typeface="Gotham Book" panose="02000603040000020004" pitchFamily="2" charset="0"/>
            </a:endParaRP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600" b="1" dirty="0" smtClean="0">
                <a:solidFill>
                  <a:srgbClr val="97CA3E"/>
                </a:solidFill>
                <a:latin typeface="Gotham Book" panose="02000603040000020004" pitchFamily="2" charset="0"/>
                <a:ea typeface="Times New Roman"/>
                <a:cs typeface="Times New Roman"/>
              </a:rPr>
              <a:t>Coaching </a:t>
            </a:r>
            <a:r>
              <a:rPr lang="en-US" sz="1600" b="1" dirty="0">
                <a:solidFill>
                  <a:srgbClr val="97CA3E"/>
                </a:solidFill>
                <a:latin typeface="Gotham Book" panose="02000603040000020004" pitchFamily="2" charset="0"/>
                <a:ea typeface="Times New Roman"/>
                <a:cs typeface="Times New Roman"/>
              </a:rPr>
              <a:t>philosophy</a:t>
            </a:r>
            <a:r>
              <a:rPr lang="en-US" sz="1600" b="1" dirty="0" smtClean="0">
                <a:solidFill>
                  <a:srgbClr val="97CA3E"/>
                </a:solidFill>
                <a:latin typeface="Gotham Book" panose="02000603040000020004" pitchFamily="2" charset="0"/>
                <a:ea typeface="Times New Roman"/>
                <a:cs typeface="Times New Roman"/>
              </a:rPr>
              <a:t>: Facilitate the process for juniors to reach their full potential on and off the court</a:t>
            </a:r>
            <a:endParaRPr lang="en-US" sz="1600" b="1" dirty="0">
              <a:solidFill>
                <a:srgbClr val="97CA3E"/>
              </a:solidFill>
              <a:latin typeface="Gotham Book" panose="02000603040000020004" pitchFamily="2" charset="0"/>
              <a:ea typeface="Times New Roman"/>
              <a:cs typeface="Times New Roman"/>
            </a:endParaRPr>
          </a:p>
        </p:txBody>
      </p:sp>
      <p:pic>
        <p:nvPicPr>
          <p:cNvPr id="2050" name="Picture 2" descr="Z:\Marketing\Photos\JTCC.Bonfigli.01.12.2021\FF4A86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841" y="1356360"/>
            <a:ext cx="5046971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111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92947"/>
            <a:ext cx="9144000" cy="1219200"/>
          </a:xfrm>
        </p:spPr>
        <p:txBody>
          <a:bodyPr>
            <a:normAutofit fontScale="90000"/>
          </a:bodyPr>
          <a:lstStyle/>
          <a:p>
            <a:r>
              <a:rPr lang="en-US" sz="5600" b="1" dirty="0">
                <a:solidFill>
                  <a:srgbClr val="97CA3E"/>
                </a:solidFill>
                <a:latin typeface="Gotham Book" panose="02000603040000020004" pitchFamily="2" charset="0"/>
              </a:rPr>
              <a:t>MEGAN MOULTON-LEVY</a:t>
            </a:r>
            <a:r>
              <a:rPr lang="en-US" b="1" dirty="0">
                <a:solidFill>
                  <a:srgbClr val="97CA3E"/>
                </a:solidFill>
                <a:latin typeface="Gotham Book" panose="02000603040000020004" pitchFamily="2" charset="0"/>
              </a:rPr>
              <a:t/>
            </a:r>
            <a:br>
              <a:rPr lang="en-US" b="1" dirty="0">
                <a:solidFill>
                  <a:srgbClr val="97CA3E"/>
                </a:solidFill>
                <a:latin typeface="Gotham Book" panose="02000603040000020004" pitchFamily="2" charset="0"/>
              </a:rPr>
            </a:br>
            <a:r>
              <a:rPr lang="en-US" sz="2800" b="1" dirty="0">
                <a:solidFill>
                  <a:srgbClr val="97CA3E"/>
                </a:solidFill>
                <a:latin typeface="Gotham Book" panose="02000603040000020004" pitchFamily="2" charset="0"/>
              </a:rPr>
              <a:t>General Manager of Player Development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62400" y="1706880"/>
            <a:ext cx="4724400" cy="4827694"/>
          </a:xfrm>
        </p:spPr>
        <p:txBody>
          <a:bodyPr>
            <a:noAutofit/>
          </a:bodyPr>
          <a:lstStyle/>
          <a:p>
            <a:endParaRPr lang="en-US" sz="1200" b="1" dirty="0">
              <a:latin typeface="Garamond" panose="02020404030301010803" pitchFamily="18" charset="0"/>
            </a:endParaRPr>
          </a:p>
          <a:p>
            <a:endParaRPr lang="en-US" sz="1000" b="1" dirty="0">
              <a:latin typeface="Garamond" panose="020204040303010108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81280"/>
            <a:ext cx="8001000" cy="71526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en-US" dirty="0"/>
          </a:p>
        </p:txBody>
      </p:sp>
      <p:pic>
        <p:nvPicPr>
          <p:cNvPr id="16386" name="Picture 2" descr="Z:\Marketing\Website\Staff\Staff Headshots\PORTRAITS.JTCC\Megan Moulton-Lev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002" y="1600200"/>
            <a:ext cx="5047488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4800" y="4965192"/>
            <a:ext cx="8534400" cy="249298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285722" indent="-285722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</a:rPr>
              <a:t>Joined JTCC in 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2016</a:t>
            </a:r>
            <a:endParaRPr lang="en-US" sz="1500" b="1" dirty="0">
              <a:solidFill>
                <a:srgbClr val="97CA3E"/>
              </a:solidFill>
              <a:latin typeface="Gotham Book" panose="02000603040000020004" pitchFamily="2" charset="0"/>
            </a:endParaRPr>
          </a:p>
          <a:p>
            <a:pPr marL="285722" indent="-285722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</a:rPr>
              <a:t>Works with JTCC players, parents, coaches and staff members to create an environment of excellence both on and off the 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court</a:t>
            </a:r>
          </a:p>
          <a:p>
            <a:pPr marL="285722" indent="-285722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Competed on the WTA Tour, achieving a career high singles ranking of #237 and a top 50 doubles ranking</a:t>
            </a:r>
          </a:p>
          <a:p>
            <a:pPr marL="285722" indent="-285722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Played collegiate tennis at The College of William and Mary</a:t>
            </a:r>
            <a:endParaRPr lang="en-US" sz="1500" b="1" dirty="0">
              <a:solidFill>
                <a:srgbClr val="97CA3E"/>
              </a:solidFill>
              <a:latin typeface="Gotham Book" panose="02000603040000020004" pitchFamily="2" charset="0"/>
            </a:endParaRPr>
          </a:p>
          <a:p>
            <a:pPr marL="285722" indent="-285722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</a:rPr>
              <a:t>Certifications: PTR Performance, USTA High Performance and USTA Facility Coach; member of the USTA’s Board of 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Directors</a:t>
            </a:r>
            <a:endParaRPr lang="en-US" sz="1500" b="1" dirty="0">
              <a:solidFill>
                <a:srgbClr val="97CA3E"/>
              </a:solidFill>
              <a:latin typeface="Gotham Book" panose="02000603040000020004" pitchFamily="2" charset="0"/>
            </a:endParaRPr>
          </a:p>
          <a:p>
            <a:pPr marL="285722" indent="-285722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</a:rPr>
              <a:t>Coaching Philosophy: </a:t>
            </a:r>
          </a:p>
          <a:p>
            <a:pPr marL="285722" indent="-285722">
              <a:buFont typeface="Arial" panose="020B0604020202020204" pitchFamily="34" charset="0"/>
              <a:buChar char="•"/>
            </a:pPr>
            <a:endParaRPr lang="en-US" sz="1600" b="1" dirty="0">
              <a:solidFill>
                <a:srgbClr val="C4D600"/>
              </a:solidFill>
              <a:latin typeface="Gotham Book" panose="02000603040000020004" pitchFamily="2" charset="0"/>
            </a:endParaRPr>
          </a:p>
        </p:txBody>
      </p:sp>
      <p:pic>
        <p:nvPicPr>
          <p:cNvPr id="9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899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133447"/>
            <a:ext cx="8001000" cy="1246495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algn="ctr"/>
            <a:r>
              <a:rPr lang="en-US" sz="5000" b="1" cap="all" dirty="0">
                <a:solidFill>
                  <a:srgbClr val="97CA3E"/>
                </a:solidFill>
                <a:latin typeface="Gotham Book" panose="02000603040000020004" pitchFamily="2" charset="0"/>
              </a:rPr>
              <a:t>Alisama agnamba</a:t>
            </a:r>
            <a:endParaRPr lang="en-US" sz="2600" b="1" dirty="0">
              <a:solidFill>
                <a:srgbClr val="97CA3E"/>
              </a:solidFill>
              <a:latin typeface="Gotham Book" panose="02000603040000020004" pitchFamily="2" charset="0"/>
            </a:endParaRPr>
          </a:p>
          <a:p>
            <a:pPr algn="ctr"/>
            <a:r>
              <a:rPr lang="en-US" sz="2500" b="1" dirty="0">
                <a:solidFill>
                  <a:srgbClr val="97CA3E"/>
                </a:solidFill>
                <a:latin typeface="Gotham Book" panose="02000603040000020004" pitchFamily="2" charset="0"/>
                <a:ea typeface="Times New Roman"/>
              </a:rPr>
              <a:t>Senior Director of Player Development</a:t>
            </a:r>
            <a:endParaRPr lang="en-US" sz="1200" dirty="0">
              <a:solidFill>
                <a:srgbClr val="97CA3E"/>
              </a:solidFill>
              <a:latin typeface="Gotham Book" panose="02000603040000020004" pitchFamily="2" charset="0"/>
              <a:ea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" y="4791909"/>
            <a:ext cx="8686800" cy="1990280"/>
          </a:xfrm>
          <a:prstGeom prst="rect">
            <a:avLst/>
          </a:prstGeom>
          <a:noFill/>
        </p:spPr>
        <p:txBody>
          <a:bodyPr wrap="square" lIns="91431" tIns="45716" rIns="91431" bIns="45716" rtlCol="0">
            <a:spAutoFit/>
          </a:bodyPr>
          <a:lstStyle/>
          <a:p>
            <a:pPr marL="342866" indent="-342866">
              <a:spcAft>
                <a:spcPts val="50"/>
              </a:spcAft>
              <a:buFont typeface="Symbol"/>
              <a:buChar char="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  <a:ea typeface="Times New Roman"/>
                <a:cs typeface="Times New Roman"/>
              </a:rPr>
              <a:t>Joined JTCC 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ea typeface="Times New Roman"/>
                <a:cs typeface="Times New Roman"/>
              </a:rPr>
              <a:t>in 2003</a:t>
            </a:r>
          </a:p>
          <a:p>
            <a:pPr marL="342866" indent="-342866">
              <a:spcAft>
                <a:spcPts val="50"/>
              </a:spcAft>
              <a:buFont typeface="Symbol"/>
              <a:buChar char=""/>
            </a:pP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ea typeface="Times New Roman"/>
                <a:cs typeface="Times New Roman"/>
              </a:rPr>
              <a:t>Has developed more than 100 players who have competed at Division I, II and II universities</a:t>
            </a:r>
          </a:p>
          <a:p>
            <a:pPr marL="342866" indent="-342866">
              <a:spcAft>
                <a:spcPts val="50"/>
              </a:spcAft>
              <a:buFont typeface="Symbol"/>
              <a:buChar char=""/>
            </a:pP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ea typeface="Times New Roman"/>
                <a:cs typeface="Times New Roman"/>
              </a:rPr>
              <a:t>Has been integral in the development of ATP professional players Frances Tiafoe and Denis </a:t>
            </a:r>
            <a:r>
              <a:rPr lang="en-US" sz="1500" b="1" dirty="0" err="1" smtClean="0">
                <a:solidFill>
                  <a:srgbClr val="97CA3E"/>
                </a:solidFill>
                <a:latin typeface="Gotham Book" panose="02000603040000020004" pitchFamily="2" charset="0"/>
                <a:ea typeface="Times New Roman"/>
                <a:cs typeface="Times New Roman"/>
              </a:rPr>
              <a:t>Kudla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ea typeface="Times New Roman"/>
                <a:cs typeface="Times New Roman"/>
              </a:rPr>
              <a:t> and WTA player Robin Montgomery</a:t>
            </a:r>
            <a:endParaRPr lang="en-US" sz="1500" b="1" dirty="0">
              <a:solidFill>
                <a:srgbClr val="97CA3E"/>
              </a:solidFill>
              <a:latin typeface="Gotham Book" panose="02000603040000020004" pitchFamily="2" charset="0"/>
              <a:ea typeface="Times New Roman"/>
              <a:cs typeface="Times New Roman"/>
            </a:endParaRPr>
          </a:p>
          <a:p>
            <a:pPr marL="342866" indent="-342866">
              <a:spcAft>
                <a:spcPts val="50"/>
              </a:spcAft>
              <a:buFont typeface="Symbol"/>
              <a:buChar char="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  <a:ea typeface="Times New Roman"/>
                <a:cs typeface="Times New Roman"/>
              </a:rPr>
              <a:t>Certifications: USPTR &amp; USPTA High 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  <a:ea typeface="Times New Roman"/>
                <a:cs typeface="Times New Roman"/>
              </a:rPr>
              <a:t>Performance</a:t>
            </a:r>
            <a:endParaRPr lang="en-US" sz="1500" b="1" dirty="0">
              <a:solidFill>
                <a:srgbClr val="97CA3E"/>
              </a:solidFill>
              <a:latin typeface="Gotham Book" panose="02000603040000020004" pitchFamily="2" charset="0"/>
              <a:cs typeface="Garamond"/>
            </a:endParaRPr>
          </a:p>
          <a:p>
            <a:pPr marL="342866" indent="-342866">
              <a:spcAft>
                <a:spcPts val="50"/>
              </a:spcAft>
              <a:buFont typeface="Symbol"/>
              <a:buChar char="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  <a:cs typeface="Garamond"/>
              </a:rPr>
              <a:t>Coaching philosophy: Emphasize discipline, focus and a positive approach to tennis and life.</a:t>
            </a:r>
          </a:p>
        </p:txBody>
      </p:sp>
      <p:pic>
        <p:nvPicPr>
          <p:cNvPr id="7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Z:\Marketing\Website\Staff\Staff Headshots\PORTRAITS.JTCC\Ali Agnamb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984" y="1379942"/>
            <a:ext cx="5051831" cy="3368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5980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4752195"/>
            <a:ext cx="8839200" cy="151579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  <a:cs typeface="Garamond"/>
              </a:rPr>
              <a:t>Joined JTCC in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  <a:cs typeface="Garamond"/>
              </a:rPr>
              <a:t>2000</a:t>
            </a: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</a:rPr>
              <a:t>H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as </a:t>
            </a:r>
            <a:r>
              <a:rPr lang="en-US" sz="1500" b="1" dirty="0">
                <a:solidFill>
                  <a:srgbClr val="97CA3E"/>
                </a:solidFill>
                <a:latin typeface="Gotham Book"/>
              </a:rPr>
              <a:t>had many coaching successes including working with players who have won USTA and ITF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tournaments</a:t>
            </a:r>
            <a:endParaRPr lang="en-US" sz="1500" b="1" dirty="0">
              <a:solidFill>
                <a:srgbClr val="97CA3E"/>
              </a:solidFill>
              <a:latin typeface="Gotham Book"/>
              <a:cs typeface="Garamond"/>
            </a:endParaRP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  <a:cs typeface="Garamond"/>
              </a:rPr>
              <a:t>Certifications: USPTR &amp;  USPTA High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  <a:cs typeface="Garamond"/>
              </a:rPr>
              <a:t>Performance</a:t>
            </a:r>
            <a:endParaRPr lang="en-US" sz="1500" b="1" dirty="0">
              <a:solidFill>
                <a:srgbClr val="97CA3E"/>
              </a:solidFill>
              <a:latin typeface="Gotham Book"/>
              <a:cs typeface="Garamond"/>
            </a:endParaRP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  <a:cs typeface="Garamond"/>
              </a:rPr>
              <a:t>Coaching Philosophy: True champions understand the importance of discipline and being tough.  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09600" y="162560"/>
            <a:ext cx="8229600" cy="1219200"/>
          </a:xfrm>
          <a:prstGeom prst="rect">
            <a:avLst/>
          </a:prstGeom>
        </p:spPr>
        <p:txBody>
          <a:bodyPr vert="horz" lIns="91431" tIns="45716" rIns="91431" bIns="45716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600" b="1" dirty="0">
                <a:solidFill>
                  <a:srgbClr val="97CA3E"/>
                </a:solidFill>
                <a:latin typeface="Gotham Book" panose="02000603040000020004" pitchFamily="2" charset="0"/>
              </a:rPr>
              <a:t>KOMI OLIVER AKLI</a:t>
            </a:r>
            <a:r>
              <a:rPr lang="en-US" b="1" dirty="0">
                <a:solidFill>
                  <a:srgbClr val="97CA3E"/>
                </a:solidFill>
                <a:latin typeface="Gotham Book" panose="02000603040000020004" pitchFamily="2" charset="0"/>
              </a:rPr>
              <a:t/>
            </a:r>
            <a:br>
              <a:rPr lang="en-US" b="1" dirty="0">
                <a:solidFill>
                  <a:srgbClr val="97CA3E"/>
                </a:solidFill>
                <a:latin typeface="Gotham Book" panose="02000603040000020004" pitchFamily="2" charset="0"/>
              </a:rPr>
            </a:br>
            <a:r>
              <a:rPr lang="en-US" sz="2800" b="1" dirty="0">
                <a:solidFill>
                  <a:srgbClr val="97CA3E"/>
                </a:solidFill>
                <a:latin typeface="Gotham Book" panose="02000603040000020004" pitchFamily="2" charset="0"/>
              </a:rPr>
              <a:t>Senior Director of Champions Program </a:t>
            </a:r>
          </a:p>
        </p:txBody>
      </p:sp>
      <p:pic>
        <p:nvPicPr>
          <p:cNvPr id="2050" name="Picture 2" descr="Z:\Marketing\Website\Staff\Staff Headshots\PORTRAITS.JTCC\Oliver Akli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35480" y="1387203"/>
            <a:ext cx="5047488" cy="3364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711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56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5600" b="1" dirty="0">
                <a:solidFill>
                  <a:srgbClr val="97CA3E"/>
                </a:solidFill>
                <a:latin typeface="Gotham Book" panose="02000603040000020004" pitchFamily="2" charset="0"/>
              </a:rPr>
              <a:t>ASAF YAMIN</a:t>
            </a:r>
            <a:r>
              <a:rPr lang="en-US" sz="5600" b="1" dirty="0">
                <a:solidFill>
                  <a:srgbClr val="C4D600"/>
                </a:solidFill>
                <a:latin typeface="Gotham Book" panose="02000603040000020004" pitchFamily="2" charset="0"/>
              </a:rPr>
              <a:t/>
            </a:r>
            <a:br>
              <a:rPr lang="en-US" sz="5600" b="1" dirty="0">
                <a:solidFill>
                  <a:srgbClr val="C4D600"/>
                </a:solidFill>
                <a:latin typeface="Gotham Book" panose="02000603040000020004" pitchFamily="2" charset="0"/>
              </a:rPr>
            </a:br>
            <a:r>
              <a:rPr lang="en-US" sz="2800" b="1" dirty="0">
                <a:solidFill>
                  <a:srgbClr val="97CA3E"/>
                </a:solidFill>
                <a:latin typeface="Gotham Book" panose="02000603040000020004" pitchFamily="2" charset="0"/>
              </a:rPr>
              <a:t> Director of High Performance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81280"/>
            <a:ext cx="8001000" cy="71526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8600" y="4795938"/>
            <a:ext cx="8763000" cy="2464769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285750" indent="-285750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  <a:cs typeface="Garamond"/>
              </a:rPr>
              <a:t>Joined JTCC in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  <a:cs typeface="Garamond"/>
              </a:rPr>
              <a:t>2014</a:t>
            </a:r>
            <a:endParaRPr lang="en-US" sz="1500" b="1" dirty="0">
              <a:solidFill>
                <a:srgbClr val="97CA3E"/>
              </a:solidFill>
              <a:latin typeface="Gotham Book"/>
              <a:cs typeface="Garamond"/>
            </a:endParaRPr>
          </a:p>
          <a:p>
            <a:pPr marL="285722" indent="-285722">
              <a:spcAft>
                <a:spcPts val="50"/>
              </a:spcAft>
              <a:buFont typeface="Arial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</a:rPr>
              <a:t>Oversees the high performance program and makes sure every player is maximizing his/her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potential</a:t>
            </a:r>
          </a:p>
          <a:p>
            <a:pPr marL="285722" indent="-285722">
              <a:spcAft>
                <a:spcPts val="50"/>
              </a:spcAft>
              <a:buFont typeface="Arial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  <a:cs typeface="Garamond"/>
              </a:rPr>
              <a:t>Has coached a number of top achieving players who have competed in junior grand slams and currently play for top D1 schools</a:t>
            </a:r>
          </a:p>
          <a:p>
            <a:pPr marL="285722" indent="-285722">
              <a:spcAft>
                <a:spcPts val="50"/>
              </a:spcAft>
              <a:buFont typeface="Arial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  <a:cs typeface="Garamond"/>
              </a:rPr>
              <a:t>Was an assistant coach for the Israeli Fed Cup Team</a:t>
            </a:r>
            <a:endParaRPr lang="en-US" sz="1500" b="1" dirty="0">
              <a:solidFill>
                <a:srgbClr val="97CA3E"/>
              </a:solidFill>
              <a:latin typeface="Gotham Book"/>
              <a:cs typeface="Garamond"/>
            </a:endParaRPr>
          </a:p>
          <a:p>
            <a:pPr marL="285722" indent="-285722">
              <a:spcAft>
                <a:spcPts val="50"/>
              </a:spcAft>
              <a:buFont typeface="Arial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  <a:cs typeface="Garamond"/>
              </a:rPr>
              <a:t>Certifications: ITF Level 1 and Level 2, Senior Coach- Israeli Tennis Association, Youth Olympic Committee Coach, Advanced Coach- PTR, Israeli Defense Forces- Elite Unit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  <a:cs typeface="Garamond"/>
              </a:rPr>
              <a:t>Service</a:t>
            </a:r>
            <a:endParaRPr lang="en-US" sz="1500" b="1" dirty="0">
              <a:solidFill>
                <a:srgbClr val="97CA3E"/>
              </a:solidFill>
              <a:latin typeface="Gotham Book"/>
              <a:cs typeface="Garamond"/>
            </a:endParaRPr>
          </a:p>
          <a:p>
            <a:pPr marL="285722" indent="-285722">
              <a:spcAft>
                <a:spcPts val="5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  <a:cs typeface="Garamond"/>
              </a:rPr>
              <a:t>Coaching philosophy: If you fail to prepare, you are prepared to fail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  <a:cs typeface="Garamond"/>
              </a:rPr>
              <a:t>!</a:t>
            </a:r>
            <a:endParaRPr lang="en-US" sz="1500" b="1" dirty="0">
              <a:solidFill>
                <a:srgbClr val="97CA3E"/>
              </a:solidFill>
              <a:latin typeface="Gotham Book"/>
              <a:cs typeface="Garamond"/>
            </a:endParaRPr>
          </a:p>
        </p:txBody>
      </p:sp>
      <p:pic>
        <p:nvPicPr>
          <p:cNvPr id="26626" name="Picture 2" descr="Z:\Marketing\Website\Staff\Staff Headshots\PORTRAITS.JTCC\Asaf Yam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275" y="1447800"/>
            <a:ext cx="5046963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725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56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5600" b="1" dirty="0">
                <a:solidFill>
                  <a:srgbClr val="97CA3E"/>
                </a:solidFill>
                <a:latin typeface="Gotham Book" panose="02000603040000020004" pitchFamily="2" charset="0"/>
              </a:rPr>
              <a:t>MIRA VLCEK</a:t>
            </a:r>
            <a:r>
              <a:rPr lang="en-US" sz="5000" b="1" dirty="0">
                <a:solidFill>
                  <a:srgbClr val="97CA3E"/>
                </a:solidFill>
                <a:latin typeface="Gotham Book" panose="02000603040000020004" pitchFamily="2" charset="0"/>
              </a:rPr>
              <a:t/>
            </a:r>
            <a:br>
              <a:rPr lang="en-US" sz="5000" b="1" dirty="0">
                <a:solidFill>
                  <a:srgbClr val="97CA3E"/>
                </a:solidFill>
                <a:latin typeface="Gotham Book" panose="02000603040000020004" pitchFamily="2" charset="0"/>
              </a:rPr>
            </a:br>
            <a:r>
              <a:rPr lang="en-US" sz="2800" b="1" dirty="0">
                <a:solidFill>
                  <a:srgbClr val="97CA3E"/>
                </a:solidFill>
                <a:latin typeface="Gotham Book" panose="02000603040000020004" pitchFamily="2" charset="0"/>
              </a:rPr>
              <a:t>Senior Director of Junior Champions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81280"/>
            <a:ext cx="8001000" cy="71526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14732" y="2549068"/>
            <a:ext cx="184712" cy="369324"/>
          </a:xfrm>
          <a:prstGeom prst="rect">
            <a:avLst/>
          </a:prstGeom>
          <a:noFill/>
        </p:spPr>
        <p:txBody>
          <a:bodyPr wrap="none" lIns="91431" tIns="45716" rIns="91431" bIns="45716" rtlCol="0">
            <a:spAutoFit/>
          </a:bodyPr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04800" y="4888992"/>
            <a:ext cx="8589914" cy="1772272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285750" indent="-285750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  <a:cs typeface="Garamond"/>
              </a:rPr>
              <a:t>Joined JTCC in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  <a:cs typeface="Garamond"/>
              </a:rPr>
              <a:t>2003</a:t>
            </a:r>
            <a:endParaRPr lang="en-US" sz="1500" b="1" dirty="0">
              <a:solidFill>
                <a:srgbClr val="97CA3E"/>
              </a:solidFill>
              <a:latin typeface="Gotham Book"/>
              <a:cs typeface="Garamond"/>
            </a:endParaRPr>
          </a:p>
          <a:p>
            <a:pPr marL="285750" indent="-285750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  <a:cs typeface="Garamond"/>
              </a:rPr>
              <a:t>Oversees player development for high performance players ages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  <a:cs typeface="Garamond"/>
              </a:rPr>
              <a:t>8-12</a:t>
            </a:r>
          </a:p>
          <a:p>
            <a:pPr marL="285750" indent="-285750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</a:rPr>
              <a:t>developing various players who have competed in the NCAA Division I, Division II, and Division III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levels</a:t>
            </a:r>
          </a:p>
          <a:p>
            <a:pPr marL="285750" indent="-285750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  <a:cs typeface="Garamond"/>
              </a:rPr>
              <a:t>Played collegiate tennis for Norfolk State University</a:t>
            </a:r>
            <a:endParaRPr lang="en-US" sz="1500" b="1" dirty="0">
              <a:solidFill>
                <a:srgbClr val="97CA3E"/>
              </a:solidFill>
              <a:latin typeface="Gotham Book"/>
              <a:cs typeface="Garamond"/>
            </a:endParaRPr>
          </a:p>
          <a:p>
            <a:pPr marL="285750" indent="-285750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  <a:cs typeface="Garamond"/>
              </a:rPr>
              <a:t>Certifications: PTR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  <a:cs typeface="Garamond"/>
              </a:rPr>
              <a:t>Performance</a:t>
            </a:r>
            <a:endParaRPr lang="en-US" sz="1500" b="1" dirty="0">
              <a:solidFill>
                <a:srgbClr val="97CA3E"/>
              </a:solidFill>
              <a:latin typeface="Gotham Book"/>
              <a:cs typeface="Garamond"/>
            </a:endParaRPr>
          </a:p>
          <a:p>
            <a:pPr marL="285750" indent="-285750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  <a:cs typeface="Garamond"/>
              </a:rPr>
              <a:t>Coaching philosophy: Never stop learning</a:t>
            </a:r>
          </a:p>
        </p:txBody>
      </p:sp>
      <p:pic>
        <p:nvPicPr>
          <p:cNvPr id="24578" name="Picture 2" descr="Z:\Marketing\Website\Staff\Staff Headshots\PORTRAITS.JTCC\Mira Vleck 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0865" y="1524000"/>
            <a:ext cx="5047752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819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021600B4-F4AB-4A45-B6EC-823D52D1154E}"/>
              </a:ext>
            </a:extLst>
          </p:cNvPr>
          <p:cNvSpPr txBox="1"/>
          <p:nvPr/>
        </p:nvSpPr>
        <p:spPr>
          <a:xfrm>
            <a:off x="228600" y="380999"/>
            <a:ext cx="7924800" cy="5546997"/>
          </a:xfrm>
          <a:prstGeom prst="rect">
            <a:avLst/>
          </a:prstGeom>
          <a:solidFill>
            <a:srgbClr val="1B4EA0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28600" y="4788950"/>
            <a:ext cx="8763000" cy="2233937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285750" indent="-285750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</a:rPr>
              <a:t>Joined JTCC in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2015</a:t>
            </a:r>
          </a:p>
          <a:p>
            <a:pPr marL="285750" indent="-285750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Has assisted over 100 junior players in making college tennis commitments</a:t>
            </a:r>
          </a:p>
          <a:p>
            <a:pPr marL="285750" indent="-285750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Captained the JTCC-Team USA that won the 2018 International Club Compass Challenge in Tokyo, Japan</a:t>
            </a:r>
          </a:p>
          <a:p>
            <a:pPr marL="285750" indent="-285750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Played collegiate tennis for Vanderbilt University</a:t>
            </a:r>
            <a:endParaRPr lang="en-US" sz="1500" b="1" dirty="0">
              <a:solidFill>
                <a:srgbClr val="97CA3E"/>
              </a:solidFill>
              <a:latin typeface="Gotham Book"/>
            </a:endParaRPr>
          </a:p>
          <a:p>
            <a:pPr marL="285750" indent="-285750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</a:rPr>
              <a:t>Certifications: USTA High Performance Coaching Education,  PTR Certified Teaching Professional, Representative of Mid-Atlantic Coaches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Commission</a:t>
            </a:r>
            <a:endParaRPr lang="en-US" sz="1500" b="1" dirty="0">
              <a:solidFill>
                <a:srgbClr val="97CA3E"/>
              </a:solidFill>
              <a:latin typeface="Gotham Book" panose="02000603040000020004" pitchFamily="2" charset="0"/>
            </a:endParaRPr>
          </a:p>
          <a:p>
            <a:pPr marL="285750" indent="-285750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</a:rPr>
              <a:t>Coaching Philosophy: Train with your best effort so you can execute under pressure.</a:t>
            </a:r>
            <a:endParaRPr lang="en-US" sz="1500" b="1" dirty="0">
              <a:solidFill>
                <a:srgbClr val="97CA3E"/>
              </a:solidFill>
              <a:latin typeface="Gotham Book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09600" y="162560"/>
            <a:ext cx="8229600" cy="1219200"/>
          </a:xfrm>
          <a:prstGeom prst="rect">
            <a:avLst/>
          </a:prstGeom>
        </p:spPr>
        <p:txBody>
          <a:bodyPr vert="horz" lIns="91431" tIns="45716" rIns="91431" bIns="45716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600" b="1" dirty="0">
                <a:solidFill>
                  <a:srgbClr val="97CA3E"/>
                </a:solidFill>
                <a:latin typeface="Gotham Book" panose="02000603040000020004" pitchFamily="2" charset="0"/>
              </a:rPr>
              <a:t>TAKA BERTRAND</a:t>
            </a:r>
            <a:r>
              <a:rPr lang="en-US" b="1" dirty="0">
                <a:solidFill>
                  <a:srgbClr val="97CA3E"/>
                </a:solidFill>
                <a:latin typeface="Gotham Book" panose="02000603040000020004" pitchFamily="2" charset="0"/>
              </a:rPr>
              <a:t/>
            </a:r>
            <a:br>
              <a:rPr lang="en-US" b="1" dirty="0">
                <a:solidFill>
                  <a:srgbClr val="97CA3E"/>
                </a:solidFill>
                <a:latin typeface="Gotham Book" panose="02000603040000020004" pitchFamily="2" charset="0"/>
              </a:rPr>
            </a:br>
            <a:r>
              <a:rPr lang="en-US" sz="2800" b="1" dirty="0">
                <a:solidFill>
                  <a:srgbClr val="97CA3E"/>
                </a:solidFill>
                <a:latin typeface="Gotham Book" panose="02000603040000020004" pitchFamily="2" charset="0"/>
              </a:rPr>
              <a:t>Senior Coach and College Advisor</a:t>
            </a:r>
          </a:p>
        </p:txBody>
      </p:sp>
      <p:pic>
        <p:nvPicPr>
          <p:cNvPr id="3075" name="Picture 3" descr="Z:\Marketing\Website\Staff\Staff Headshots\PORTRAITS.JTCC\Taka Bertran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577" y="1387203"/>
            <a:ext cx="5048269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643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56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sz="5600" b="1" dirty="0">
                <a:solidFill>
                  <a:srgbClr val="97CA3E"/>
                </a:solidFill>
                <a:latin typeface="Gotham Book" panose="02000603040000020004" pitchFamily="2" charset="0"/>
              </a:rPr>
              <a:t>TC COSTELLO</a:t>
            </a:r>
            <a:r>
              <a:rPr lang="en-US" b="1" dirty="0">
                <a:solidFill>
                  <a:srgbClr val="C4D600"/>
                </a:solidFill>
                <a:latin typeface="Gotham Book" panose="02000603040000020004" pitchFamily="2" charset="0"/>
              </a:rPr>
              <a:t/>
            </a:r>
            <a:br>
              <a:rPr lang="en-US" b="1" dirty="0">
                <a:solidFill>
                  <a:srgbClr val="C4D600"/>
                </a:solidFill>
                <a:latin typeface="Gotham Book" panose="02000603040000020004" pitchFamily="2" charset="0"/>
              </a:rPr>
            </a:br>
            <a:r>
              <a:rPr lang="en-US" sz="2800" b="1" dirty="0">
                <a:solidFill>
                  <a:srgbClr val="97CA3E"/>
                </a:solidFill>
                <a:latin typeface="Gotham Book" panose="02000603040000020004" pitchFamily="2" charset="0"/>
              </a:rPr>
              <a:t>Senior Director of Athlete Development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81280"/>
            <a:ext cx="8001000" cy="715264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04800" y="4812792"/>
            <a:ext cx="8602357" cy="1774837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285750" indent="-285750">
              <a:spcAft>
                <a:spcPts val="6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</a:rPr>
              <a:t>Joined JTCC in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2010</a:t>
            </a:r>
          </a:p>
          <a:p>
            <a:pPr marL="285750" indent="-285750">
              <a:spcAft>
                <a:spcPts val="6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Is the current </a:t>
            </a:r>
            <a:r>
              <a:rPr lang="en-US" sz="1500" b="1" dirty="0">
                <a:solidFill>
                  <a:srgbClr val="97CA3E"/>
                </a:solidFill>
                <a:latin typeface="Gotham Book"/>
              </a:rPr>
              <a:t>fitness coach of professional player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Frances Tiafoe</a:t>
            </a:r>
          </a:p>
          <a:p>
            <a:pPr marL="285750" indent="-285750">
              <a:spcAft>
                <a:spcPts val="6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Works </a:t>
            </a:r>
            <a:r>
              <a:rPr lang="en-US" sz="1500" b="1" dirty="0">
                <a:solidFill>
                  <a:srgbClr val="97CA3E"/>
                </a:solidFill>
                <a:latin typeface="Gotham Book"/>
              </a:rPr>
              <a:t>with WTA player Alison Riske as well as numerous ITF Top 10 players</a:t>
            </a:r>
          </a:p>
          <a:p>
            <a:pPr marL="285722" indent="-285722">
              <a:spcAft>
                <a:spcPts val="6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</a:rPr>
              <a:t>Certifications: NSCA strength and conditioning specialist &amp; DBC Fitness Level 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1</a:t>
            </a:r>
            <a:endParaRPr lang="en-US" sz="1500" b="1" dirty="0">
              <a:solidFill>
                <a:srgbClr val="97CA3E"/>
              </a:solidFill>
              <a:latin typeface="Gotham Book" panose="02000603040000020004" pitchFamily="2" charset="0"/>
            </a:endParaRPr>
          </a:p>
          <a:p>
            <a:pPr marL="285722" indent="-285722">
              <a:spcAft>
                <a:spcPts val="60"/>
              </a:spcAft>
              <a:buFont typeface="Arial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</a:rPr>
              <a:t>Coaching Philosophy: In order to maximize your ability as an athlete, you must consistently train with intensity and focus. Always be able to take the court knowing you put </a:t>
            </a:r>
            <a:r>
              <a:rPr lang="en-US" sz="1500" b="1" dirty="0" smtClean="0">
                <a:solidFill>
                  <a:srgbClr val="97CA3E"/>
                </a:solidFill>
                <a:latin typeface="Gotham Book" panose="02000603040000020004" pitchFamily="2" charset="0"/>
              </a:rPr>
              <a:t>everything </a:t>
            </a:r>
            <a:r>
              <a:rPr lang="en-US" sz="1500" b="1" dirty="0">
                <a:solidFill>
                  <a:srgbClr val="97CA3E"/>
                </a:solidFill>
                <a:latin typeface="Gotham Book" panose="02000603040000020004" pitchFamily="2" charset="0"/>
              </a:rPr>
              <a:t>you had into your training.  </a:t>
            </a:r>
          </a:p>
        </p:txBody>
      </p:sp>
      <p:pic>
        <p:nvPicPr>
          <p:cNvPr id="8" name="Picture 2" descr="Z:\Marketing\Website\Staff\Staff Headshots\PORTRAITS.JTCC\TC Costell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860" y="1447800"/>
            <a:ext cx="5047489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449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B4E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-12032"/>
            <a:ext cx="8576466" cy="1219200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5600" b="1" dirty="0">
                <a:solidFill>
                  <a:srgbClr val="97CA3E"/>
                </a:solidFill>
                <a:latin typeface="Gotham Book" panose="02000603040000020004" pitchFamily="2" charset="0"/>
              </a:rPr>
              <a:t>PETER LEE</a:t>
            </a:r>
            <a:r>
              <a:rPr lang="en-US" sz="5600" dirty="0">
                <a:solidFill>
                  <a:srgbClr val="C4D600"/>
                </a:solidFill>
                <a:latin typeface="Gotham Book" panose="02000603040000020004" pitchFamily="2" charset="0"/>
              </a:rPr>
              <a:t/>
            </a:r>
            <a:br>
              <a:rPr lang="en-US" sz="5600" dirty="0">
                <a:solidFill>
                  <a:srgbClr val="C4D600"/>
                </a:solidFill>
                <a:latin typeface="Gotham Book" panose="02000603040000020004" pitchFamily="2" charset="0"/>
              </a:rPr>
            </a:br>
            <a:r>
              <a:rPr lang="en-US" sz="2800" b="1" dirty="0">
                <a:solidFill>
                  <a:srgbClr val="97CA3E"/>
                </a:solidFill>
                <a:latin typeface="Gotham Book" panose="02000603040000020004" pitchFamily="2" charset="0"/>
              </a:rPr>
              <a:t>Director of Mental Conditioning and </a:t>
            </a:r>
            <a:r>
              <a:rPr lang="en-US" sz="2800" b="1" dirty="0" err="1">
                <a:solidFill>
                  <a:srgbClr val="97CA3E"/>
                </a:solidFill>
                <a:latin typeface="Gotham Book" panose="02000603040000020004" pitchFamily="2" charset="0"/>
              </a:rPr>
              <a:t>TennisCorps</a:t>
            </a:r>
            <a:endParaRPr lang="en-US" dirty="0">
              <a:solidFill>
                <a:srgbClr val="97CA3E"/>
              </a:solidFill>
              <a:latin typeface="Gotham Book" panose="02000603040000020004" pitchFamily="2" charset="0"/>
            </a:endParaRPr>
          </a:p>
        </p:txBody>
      </p:sp>
      <p:pic>
        <p:nvPicPr>
          <p:cNvPr id="13314" name="Picture 2" descr="Z:\Marketing\Website\Staff\Staff Headshots\PORTRAITS.JTCC\Peter L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743" y="1600200"/>
            <a:ext cx="5047260" cy="336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399" y="5084064"/>
            <a:ext cx="8759347" cy="151579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marL="285722" indent="-285722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97CA3E"/>
                </a:solidFill>
                <a:latin typeface="Gotham Book"/>
              </a:rPr>
              <a:t>Joined JTCC in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2013</a:t>
            </a:r>
          </a:p>
          <a:p>
            <a:pPr marL="285722" indent="-285722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Has </a:t>
            </a:r>
            <a:r>
              <a:rPr lang="en-US" sz="1500" b="1" dirty="0">
                <a:solidFill>
                  <a:srgbClr val="97CA3E"/>
                </a:solidFill>
                <a:latin typeface="Gotham Book"/>
              </a:rPr>
              <a:t>been a mental conditioning coach for a large number of individual athletes and teams, ranging from elite juniors to professional </a:t>
            </a: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athletes</a:t>
            </a:r>
          </a:p>
          <a:p>
            <a:pPr marL="285722" indent="-285722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Has coached active military members as well as medical staff, business executives, musicians and actors</a:t>
            </a:r>
          </a:p>
          <a:p>
            <a:pPr marL="285722" indent="-285722">
              <a:spcAft>
                <a:spcPts val="50"/>
              </a:spcAft>
              <a:buFont typeface="Arial" panose="020B0604020202020204" pitchFamily="34" charset="0"/>
              <a:buChar char="•"/>
            </a:pPr>
            <a:r>
              <a:rPr lang="en-US" sz="1500" b="1" dirty="0" smtClean="0">
                <a:solidFill>
                  <a:srgbClr val="97CA3E"/>
                </a:solidFill>
                <a:latin typeface="Gotham Book"/>
              </a:rPr>
              <a:t>Played collegiate tennis at the University of Vermont</a:t>
            </a:r>
            <a:endParaRPr lang="en-US" sz="1500" b="1" dirty="0">
              <a:solidFill>
                <a:srgbClr val="97CA3E"/>
              </a:solidFill>
              <a:latin typeface="Gotham Book"/>
            </a:endParaRPr>
          </a:p>
        </p:txBody>
      </p:sp>
      <p:pic>
        <p:nvPicPr>
          <p:cNvPr id="6" name="Picture 2" descr="Z:\Marketing\Logos\2020 - Copy\JTCC Full Logo NO Tagline\JTCC Logo No Tag.GREE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688" y="6903773"/>
            <a:ext cx="1131423" cy="411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427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1B4EA0"/>
      </a:dk1>
      <a:lt1>
        <a:srgbClr val="1B4EA0"/>
      </a:lt1>
      <a:dk2>
        <a:srgbClr val="1B4EA0"/>
      </a:dk2>
      <a:lt2>
        <a:srgbClr val="1B4EA0"/>
      </a:lt2>
      <a:accent1>
        <a:srgbClr val="1B4EA0"/>
      </a:accent1>
      <a:accent2>
        <a:srgbClr val="1B4EA0"/>
      </a:accent2>
      <a:accent3>
        <a:srgbClr val="1B4EA0"/>
      </a:accent3>
      <a:accent4>
        <a:srgbClr val="1B4EA0"/>
      </a:accent4>
      <a:accent5>
        <a:srgbClr val="1B4EA0"/>
      </a:accent5>
      <a:accent6>
        <a:srgbClr val="1B4EA0"/>
      </a:accent6>
      <a:hlink>
        <a:srgbClr val="1B4EA0"/>
      </a:hlink>
      <a:folHlink>
        <a:srgbClr val="1B4E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83138</TotalTime>
  <Words>916</Words>
  <Application>Microsoft Macintosh PowerPoint</Application>
  <PresentationFormat>Custom</PresentationFormat>
  <Paragraphs>88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VESA PONKKA President and Senior Director of Tennis</vt:lpstr>
      <vt:lpstr>MEGAN MOULTON-LEVY General Manager of Player Development</vt:lpstr>
      <vt:lpstr>PowerPoint Presentation</vt:lpstr>
      <vt:lpstr>PowerPoint Presentation</vt:lpstr>
      <vt:lpstr>ASAF YAMIN  Director of High Performance</vt:lpstr>
      <vt:lpstr>MIRA VLCEK Senior Director of Junior Champions</vt:lpstr>
      <vt:lpstr>PowerPoint Presentation</vt:lpstr>
      <vt:lpstr>TC COSTELLO Senior Director of Athlete Development</vt:lpstr>
      <vt:lpstr> PETER LEE Director of Mental Conditioning and TennisCorps</vt:lpstr>
      <vt:lpstr>JAMES CARR Director of Future Champions</vt:lpstr>
      <vt:lpstr>JONATHAN HILL Director of Athlete Development</vt:lpstr>
      <vt:lpstr>PAULA COYOS  Staff Professional</vt:lpstr>
      <vt:lpstr>FELIPE FRATTINI Staff Professional</vt:lpstr>
      <vt:lpstr>MATTHEW MENDEZ  Staff Professional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bbelsky</dc:creator>
  <cp:lastModifiedBy>Joseph Wilkerson</cp:lastModifiedBy>
  <cp:revision>566</cp:revision>
  <cp:lastPrinted>2021-01-21T16:58:20Z</cp:lastPrinted>
  <dcterms:created xsi:type="dcterms:W3CDTF">2013-10-22T15:10:43Z</dcterms:created>
  <dcterms:modified xsi:type="dcterms:W3CDTF">2021-01-23T00:06:05Z</dcterms:modified>
</cp:coreProperties>
</file>